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0" r:id="rId2"/>
    <p:sldId id="256" r:id="rId3"/>
    <p:sldId id="271" r:id="rId4"/>
    <p:sldId id="272" r:id="rId5"/>
    <p:sldId id="273" r:id="rId6"/>
    <p:sldId id="274" r:id="rId7"/>
    <p:sldId id="259" r:id="rId8"/>
    <p:sldId id="276" r:id="rId9"/>
    <p:sldId id="277" r:id="rId10"/>
    <p:sldId id="261" r:id="rId11"/>
    <p:sldId id="279" r:id="rId12"/>
    <p:sldId id="280" r:id="rId13"/>
    <p:sldId id="269" r:id="rId14"/>
    <p:sldId id="258" r:id="rId15"/>
    <p:sldId id="281" r:id="rId16"/>
    <p:sldId id="282" r:id="rId17"/>
    <p:sldId id="283" r:id="rId18"/>
    <p:sldId id="262" r:id="rId19"/>
    <p:sldId id="284" r:id="rId20"/>
    <p:sldId id="285" r:id="rId21"/>
    <p:sldId id="263" r:id="rId22"/>
    <p:sldId id="286" r:id="rId23"/>
    <p:sldId id="264" r:id="rId24"/>
    <p:sldId id="287" r:id="rId25"/>
    <p:sldId id="265" r:id="rId26"/>
    <p:sldId id="267" r:id="rId27"/>
    <p:sldId id="266" r:id="rId28"/>
    <p:sldId id="290" r:id="rId29"/>
    <p:sldId id="278" r:id="rId30"/>
    <p:sldId id="288" r:id="rId31"/>
    <p:sldId id="289" r:id="rId32"/>
    <p:sldId id="257" r:id="rId33"/>
    <p:sldId id="26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6" d="100"/>
          <a:sy n="76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6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9ADC-149D-41C9-BE16-615AF952B379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B92A2-EDB3-40AF-8F61-4EE7F0447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0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2A0F2-B513-4955-8626-4E991E6BB1A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6E30E-67F3-4A87-A471-D2400F92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E30E-67F3-4A87-A471-D2400F92A63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E30E-67F3-4A87-A471-D2400F92A63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6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E30E-67F3-4A87-A471-D2400F92A63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7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E30E-67F3-4A87-A471-D2400F92A63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E30E-67F3-4A87-A471-D2400F92A63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8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B0CD-710D-A878-09BF-2978AB8D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12776"/>
          </a:xfrm>
        </p:spPr>
        <p:txBody>
          <a:bodyPr>
            <a:noAutofit/>
          </a:bodyPr>
          <a:lstStyle/>
          <a:p>
            <a:r>
              <a:rPr lang="ru-RU" sz="2000" dirty="0"/>
              <a:t>Государственное бюджетное учреждение дополнительного образования </a:t>
            </a:r>
            <a:br>
              <a:rPr lang="ru-RU" sz="2000" dirty="0"/>
            </a:br>
            <a:r>
              <a:rPr lang="ru-RU" sz="2000" dirty="0"/>
              <a:t>Центр творческого развития и гуманитарного образования «На Васильевском» Василеостровского района Санкт-Петербурга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6EDCF-4C93-0EB0-483F-430BA432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4785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dirty="0"/>
              <a:t>Всероссийский конкурс методических разработок по реализации дополнительных общеобразовательных программ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«Панорама методических кейсов дополнительного образования художественной и социально-гуманитарной направленностей»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Номинация </a:t>
            </a:r>
          </a:p>
          <a:p>
            <a:pPr marL="0" indent="0" algn="ctr">
              <a:buNone/>
            </a:pPr>
            <a:r>
              <a:rPr lang="ru-RU" sz="3000" b="1" dirty="0"/>
              <a:t>«Методическая палитра изобразительных искусств»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09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Арт-игра «Красное прекрасное»</a:t>
            </a:r>
          </a:p>
        </p:txBody>
      </p:sp>
      <p:pic>
        <p:nvPicPr>
          <p:cNvPr id="5" name="Содержимое 4" descr="IMGP1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844824"/>
            <a:ext cx="3018287" cy="3680802"/>
          </a:xfrm>
        </p:spPr>
      </p:pic>
      <p:pic>
        <p:nvPicPr>
          <p:cNvPr id="9" name="Содержимое 8" descr="IMGP15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705" y="1848340"/>
            <a:ext cx="5535926" cy="36808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78B71-D429-D1E3-ABE7-2FA11EE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Арт-игра «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Стихии черного и белого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99B61-7A5A-599B-FA2E-2345006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36712"/>
            <a:ext cx="8651304" cy="5904656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Задача игры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возможность учащимся тактильно почувствовать белые и черные материалы, попытаться, играя ими, действуя свободно, без каких-либо ограничений, сформировать простейшие изображения, отвечающие определенному замыслу – природным стихиям.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Игровая ситуация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проходит в аудитории. Учащиеся играют стоя у стола, что позволяет свободно и быстро менять используемые материалы и изобразительную технику.  </a:t>
            </a: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Материалы и инструменты, используемые в игре: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мука, соль, сахар, манка, гречка, рис, фасоль, сухарики, молотый кофе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сухие травы и лепестки, веточки и камушки, черные / белые подносы (30 х 50 см.), деревянные палочки, трубочки для коктейля, влажные салфетки и тряпочки.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Суть и особенности проведения игры.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проходит в несколько этапов Демонстрируется техника «преобразования» обычного в необычное, объясняются особенности исполнения «картинок», передающих природные стихии. Черный / белый поднос используется как фон картинки. Для изображений применяются горсть муки или крупы, которые заменяют краски, а вместо кисточек и карандашей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спользуются палочки или трубочки. Полученные изображения педагог фотографирует, после этого учащиеся очищают поднос и создают новые варианты в другой технике.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Результат игры.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авторских рельефных композиций из материалов, предложенных в игре, в технике «коллаж».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8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78B71-D429-D1E3-ABE7-2FA11EE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Арт-игра «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Преобразования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99B61-7A5A-599B-FA2E-2345006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908720"/>
            <a:ext cx="8651304" cy="5832648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Задача игры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способствовать развитию представлений учащихся о процессе появления и видоизменения формы цветового художественного образа в природной среде.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Игровая ситуация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игры – сочинение собственной истории цветового образа, связанного с темой «Триада». По жребию разыгрывается цветовая доминанта для каждого учащегося – красный, белый или черный цвет. Игра проводится в несколько этапов. Сначала – в аудитории, ею ограничивается игровое пространство. Вторая часть игры проводится в парке. </a:t>
            </a: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Материалы и инструменты, используемые в игре: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бумага разных цветов,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клей, проволока, нитки, скотч.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Суть и особенности проведения игры.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Идеи игры реализуются в процессе художественной переработки плоской, пустой формы в насыщенный цветом, фактурой и деталями коллаж. Далее происходит превращение коллажа в формы-образы, которые могут зрительно преобразовывать природное пространство в сценическое.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природном пространстве парка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происходит творческое преобразование коллажа – первоосновы цветового образа. Учащиеся выкладывают на земле созданные цвето-фактурные коллажи         в форме необычного ковра, который при дневном освещении вызывает сильные эмоции.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Результат игры.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у учащихся умений перевоплощать изначально заданные цветовые символы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красный, белый или черный) в фантазийные сочетания, приобретение опыта видения связей между деталями, которые образуют целостность. художественного образа.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602638" cy="6206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</a:p>
        </p:txBody>
      </p:sp>
      <p:sp>
        <p:nvSpPr>
          <p:cNvPr id="3" name="Текст 6">
            <a:extLst>
              <a:ext uri="{FF2B5EF4-FFF2-40B4-BE49-F238E27FC236}">
                <a16:creationId xmlns:a16="http://schemas.microsoft.com/office/drawing/2014/main" id="{5DF67C67-4587-90B5-626E-CE89EBEAE4B9}"/>
              </a:ext>
            </a:extLst>
          </p:cNvPr>
          <p:cNvSpPr txBox="1">
            <a:spLocks/>
          </p:cNvSpPr>
          <p:nvPr/>
        </p:nvSpPr>
        <p:spPr>
          <a:xfrm>
            <a:off x="428596" y="620688"/>
            <a:ext cx="8286808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Посещение музейно-выставочного пространства предполагает: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Погружение в культурное наследие и актуальную культуру по теме проекта «Триада».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традиционными образцами культурного наследия и способами модернизации этих образцов современными художниками в актуальном искусстве.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 Исследование и анализ музейного материала, представленных цветовых комбинаций для     последующего использования в образе костюма.</a:t>
            </a:r>
          </a:p>
          <a:p>
            <a:pPr indent="4318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реализует установку: музейные объекты могут удивить, рассмешить, испугать, оставить равнодушными, запомнится. Музейная экспозиция позволяет вовлечь учащихся     во взаимодействие с предметами, их особенностями через вопросы и задания: </a:t>
            </a:r>
          </a:p>
          <a:p>
            <a:pPr indent="4318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«Найдите самый красный объект в экспозиции»;</a:t>
            </a:r>
          </a:p>
          <a:p>
            <a:pPr indent="4318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«Где отсутствует белый цвет?»;</a:t>
            </a:r>
          </a:p>
          <a:p>
            <a:pPr indent="4318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«Сколько красных, черных и белых полосок в…»;</a:t>
            </a:r>
          </a:p>
          <a:p>
            <a:pPr indent="4318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«Почему художник рисует только этим цветом?»;</a:t>
            </a:r>
          </a:p>
          <a:p>
            <a:pPr indent="4318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«Какой цвет преобладает в узоре?». </a:t>
            </a:r>
          </a:p>
          <a:p>
            <a:pPr indent="4318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учащиеся находят с помощью рамки, котора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для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игрового поиска красного, черного и белого в объектах, </a:t>
            </a: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самых интересных решений из всего представленного </a:t>
            </a: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цветового многообразия. Рамка способствует концентрации внимания  учащихся на цветовом фрагменте, при детальном его рассмотрении, поиске в нем того необычного, которое затем появится в образе костюма в творчески преобразованном виде.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Результат.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Знакомство с экспозициями музеев погружает в предметную среду, оказывает сильное эмоционально-чувственное воздействие на личность учащихся, стимулирует творческие поиски и находки новых образов, сочетаний, деталей, которые затем проявляются в костюмах.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116632"/>
            <a:ext cx="7778777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620688"/>
            <a:ext cx="8286808" cy="468052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Упражнения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компонент проекта «Триада» по созданию коллекции костюмов «Авангард». Коллекция «Авангард» построена на трех цветах – красном, белом и черном. Различные цветовые соотношения создаются учащимися при работе над натюрмортом, пейзажем и композицией. В проекте организуются групповые упражнения, в парах, тройках, проводятся в аудитории.</a:t>
            </a:r>
          </a:p>
          <a:p>
            <a:pPr algn="just">
              <a:spcBef>
                <a:spcPts val="0"/>
              </a:spcBef>
            </a:pP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Цель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создать условия для более глубокого восприятия учащимися различных цветов триады, овладения изобразительными техниками, которые позволяют выполнять постепенно усложняющиеся графические работы.</a:t>
            </a:r>
          </a:p>
          <a:p>
            <a:pPr algn="just">
              <a:spcBef>
                <a:spcPts val="0"/>
              </a:spcBef>
            </a:pP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проекте использованы шесть упражнений: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«Прятки»;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«Свет в сумерках»;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«День и ночь»;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«Пейзаж на красном»;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«Орнаментальные трубочки»;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«Супрематизм».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116632"/>
            <a:ext cx="7778777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latin typeface="Times New Roman" pitchFamily="18" charset="0"/>
                <a:cs typeface="Times New Roman" pitchFamily="18" charset="0"/>
              </a:rPr>
              <a:t>Упражнение «Прятки»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60648"/>
            <a:ext cx="8286808" cy="504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B5D7E-0962-81CA-D66A-2427BFCA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2679127"/>
            <a:ext cx="7773074" cy="1499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EDCDF-1D4D-2475-2548-88102DA57278}"/>
              </a:ext>
            </a:extLst>
          </p:cNvPr>
          <p:cNvSpPr txBox="1"/>
          <p:nvPr/>
        </p:nvSpPr>
        <p:spPr>
          <a:xfrm>
            <a:off x="0" y="763732"/>
            <a:ext cx="871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Задача </a:t>
            </a:r>
            <a:r>
              <a:rPr lang="ru-RU" sz="1600" dirty="0">
                <a:cs typeface="Times New Roman" panose="02020603050405020304" pitchFamily="18" charset="0"/>
              </a:rPr>
              <a:t>– использовать возможности свободных графических вариаций для формирования абстрактных композиций на белом фоне.</a:t>
            </a: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Характер упражнения </a:t>
            </a:r>
            <a:r>
              <a:rPr lang="ru-RU" sz="1600" dirty="0">
                <a:cs typeface="Times New Roman" panose="02020603050405020304" pitchFamily="18" charset="0"/>
              </a:rPr>
              <a:t>– игровое сквозное рисование. Взаимопроникновение                 и наслаивание линий в свободном стиле приводят к появлению неожиданных решений, стимулирующих создание конкретного композиционного образа абстракции, фантазийного натюрморта или пейзажа.</a:t>
            </a: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Материалы: </a:t>
            </a:r>
            <a:r>
              <a:rPr lang="ru-RU" sz="1600" dirty="0">
                <a:cs typeface="Times New Roman" panose="02020603050405020304" pitchFamily="18" charset="0"/>
              </a:rPr>
              <a:t>белая бумага, карандаш, черные фломастеры, маркеры, гелиевая ручка.</a:t>
            </a: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Суть упражнения. </a:t>
            </a:r>
            <a:r>
              <a:rPr lang="ru-RU" sz="1600" dirty="0">
                <a:cs typeface="Times New Roman" panose="02020603050405020304" pitchFamily="18" charset="0"/>
              </a:rPr>
              <a:t>Белое поле бумаги произвольно заполняется линиями – округлыми, прямыми, ломаными. В линейных пересечениях полученного наброска важно увидеть    формы предметов, спрятанные друг за друга. Силуэты форм выделяются контуром, а белые места покрываются графическими способами: штрихами, полосками, сеточками, точками, простыми узорами, пятнами.   </a:t>
            </a: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Результат. </a:t>
            </a:r>
            <a:r>
              <a:rPr lang="ru-RU" sz="1600" dirty="0">
                <a:cs typeface="Times New Roman" panose="02020603050405020304" pitchFamily="18" charset="0"/>
              </a:rPr>
              <a:t>Развитие творческих умений учащихся преобразовывать свободные графические вариации в абстрактные композиции на белом фоне.</a:t>
            </a:r>
          </a:p>
        </p:txBody>
      </p:sp>
    </p:spTree>
    <p:extLst>
      <p:ext uri="{BB962C8B-B14F-4D97-AF65-F5344CB8AC3E}">
        <p14:creationId xmlns:p14="http://schemas.microsoft.com/office/powerpoint/2010/main" val="298423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116632"/>
            <a:ext cx="7778777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latin typeface="Times New Roman" pitchFamily="18" charset="0"/>
                <a:cs typeface="Times New Roman" pitchFamily="18" charset="0"/>
              </a:rPr>
              <a:t>Упражнение «Свет в сумерках»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16632"/>
            <a:ext cx="8286808" cy="6471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B5D7E-0962-81CA-D66A-2427BFCA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2679127"/>
            <a:ext cx="7773074" cy="1499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EDCDF-1D4D-2475-2548-88102DA57278}"/>
              </a:ext>
            </a:extLst>
          </p:cNvPr>
          <p:cNvSpPr txBox="1"/>
          <p:nvPr/>
        </p:nvSpPr>
        <p:spPr>
          <a:xfrm>
            <a:off x="0" y="763732"/>
            <a:ext cx="87154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Задача </a:t>
            </a:r>
            <a:r>
              <a:rPr lang="ru-RU" sz="1600" dirty="0">
                <a:cs typeface="Times New Roman" panose="02020603050405020304" pitchFamily="18" charset="0"/>
              </a:rPr>
              <a:t>–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проработать с учащимися технику и графические приемы выделения светлых орнаментов на темном фоне</a:t>
            </a:r>
            <a:r>
              <a:rPr lang="ru-RU" sz="1600" dirty="0">
                <a:cs typeface="Times New Roman" panose="02020603050405020304" pitchFamily="18" charset="0"/>
              </a:rPr>
              <a:t>.</a:t>
            </a: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Характер упражнения </a:t>
            </a:r>
            <a:r>
              <a:rPr lang="ru-RU" sz="1600" dirty="0">
                <a:cs typeface="Times New Roman" panose="02020603050405020304" pitchFamily="18" charset="0"/>
              </a:rPr>
              <a:t>– светотональное / световое преобразование пространства плоскости способом последовательного наложения / внесения белых орнаментальных элементов. Пространственные связи образуются за счет сквозного рисования неповторяющихся орнаментальных ритмов, созданных воображением учащихся.</a:t>
            </a: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Материалы: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черная бумага, белый карандаш, бумажный скотч разной ширины, шаблоны элементов натюрморта.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Суть упражнения.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черное пространство прикрепляются полоски бумажного скотча в горизонтальных и вертикальных направлениях. Шаблоны предметов натюрморта размещаются и обводятся карандашом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алее поочередно отрываются полоски скотча. Освобожденные от скотча места заполняются легким орнаментом, а промежутки – более контрастным орнаментом. Узоры добавляются в предметы натюрморта – тарелку, вазу, фрукты, сохраняя настроение «Свет в сумерках».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Результат.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учащимися практического опыта изображения орнамента        на контрастном фоне.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6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116632"/>
            <a:ext cx="7778777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latin typeface="Times New Roman" pitchFamily="18" charset="0"/>
                <a:cs typeface="Times New Roman" pitchFamily="18" charset="0"/>
              </a:rPr>
              <a:t>Упражнение «День и ночь»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16632"/>
            <a:ext cx="8286808" cy="6471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B5D7E-0962-81CA-D66A-2427BFCA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2679127"/>
            <a:ext cx="7773074" cy="1499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EDCDF-1D4D-2475-2548-88102DA57278}"/>
              </a:ext>
            </a:extLst>
          </p:cNvPr>
          <p:cNvSpPr txBox="1"/>
          <p:nvPr/>
        </p:nvSpPr>
        <p:spPr>
          <a:xfrm>
            <a:off x="0" y="763732"/>
            <a:ext cx="87154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Задача </a:t>
            </a:r>
            <a:r>
              <a:rPr lang="ru-RU" sz="1600" dirty="0">
                <a:cs typeface="Times New Roman" panose="02020603050405020304" pitchFamily="18" charset="0"/>
              </a:rPr>
              <a:t>–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контрастный декоративный натюрморт.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Материалы: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черная бумага, белый карандаш, бумажный скотч разной ширины, шаблоны элементов натюрморта.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Суть упражнения.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Черное фоновое пространство делится двумя-тремя горизонтальными и вертикальными линиями. Определяется масса белого и заполняется белой графикой или пятном на черном фоне. Шаблоны стилизованных элементов натюрморта распределяются по контрастному полю, обрисовываются и заполняются орнаментальными мотивами так, как подсказывает воображение или по музейным образцам / зарисовкам.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Результат.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учащимися черно-белых декоративных натюрмортов, которые могут представлять собой как самостоятельные выставочные работы, так и вариант заполнения узорами форм и плоскостей в контрастном решении.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Упражнения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072206"/>
            <a:ext cx="3500462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«Пейзаж на красном»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6" y="6072206"/>
            <a:ext cx="3366522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«День и ночь»</a:t>
            </a:r>
          </a:p>
        </p:txBody>
      </p:sp>
      <p:pic>
        <p:nvPicPr>
          <p:cNvPr id="8" name="Рисунок 7" descr="Круг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6" y="950549"/>
            <a:ext cx="3366522" cy="514440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3565100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116632"/>
            <a:ext cx="7778777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latin typeface="Times New Roman" pitchFamily="18" charset="0"/>
                <a:cs typeface="Times New Roman" pitchFamily="18" charset="0"/>
              </a:rPr>
              <a:t>Упражнение «Пейзаж на красном»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16632"/>
            <a:ext cx="8286808" cy="6471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B5D7E-0962-81CA-D66A-2427BFCA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2679127"/>
            <a:ext cx="7773074" cy="1499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EDCDF-1D4D-2475-2548-88102DA57278}"/>
              </a:ext>
            </a:extLst>
          </p:cNvPr>
          <p:cNvSpPr txBox="1"/>
          <p:nvPr/>
        </p:nvSpPr>
        <p:spPr>
          <a:xfrm>
            <a:off x="0" y="763732"/>
            <a:ext cx="87154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Задача </a:t>
            </a:r>
            <a:r>
              <a:rPr lang="ru-RU" sz="1600" dirty="0">
                <a:cs typeface="Times New Roman" panose="02020603050405020304" pitchFamily="18" charset="0"/>
              </a:rPr>
              <a:t>–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проработать технику декорирования красной поверхности черно-белыми орнаментальными мотивами.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8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Характер упражнения </a:t>
            </a:r>
            <a:r>
              <a:rPr lang="ru-RU" sz="1600" dirty="0"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черных и белых графических материалов        на красном фоне в виде орнаментальных символов, узорных фрагментов –   установление связей между деталями через цвет.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8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Материалы: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бумага, белые и черные изобразительные инструменты, белая / черная гуашь, кисточка.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8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Суть упражнения.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красном фоне несколькими линиями обозначаем пейзажное пространство (земля, небо, река, камни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этом предполагается динамичное композиционное решение. Далее предлагается привнести в картину стилизованное мифологическое существо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рыбу, птицу, оленя, медведя),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спользуя графические приемы создать орнаментально-символические образы летящих облаков, движения воды, поверхностей земли, камней и животных.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8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Результат.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учащимися приемов декора пространства композиции, выяснение роли красного цвета в объединении и взаимодействии с черно-белыми деталями. Полученные орнаментальные композиции служат образцами для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принтовой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печати деталей будущих костюмов.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4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3645024"/>
          </a:xfrm>
          <a:effectLst>
            <a:outerShdw blurRad="63500" sx="124000" sy="124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r>
              <a:rPr lang="ru-RU" sz="5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Федосова Ирина Вадимовна,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лауреат премии правительства республики Коми в области образования;</a:t>
            </a: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обладатель Премии правительства Санкт-Петербурга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«Лучший педагог дополнительного образования государственного образовательного учреждения Санкт-Петербурга»;</a:t>
            </a: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студии «Ритм»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 ДО ЦТР и ГО «На Васильевском»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Василеостровского района Санкт-Петербурга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03648" y="0"/>
            <a:ext cx="6429388" cy="3645024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419100" dist="76200" dir="6000000" algn="t" rotWithShape="0">
                    <a:schemeClr val="accent1">
                      <a:lumMod val="75000"/>
                      <a:alpha val="19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«Триада»</a:t>
            </a:r>
          </a:p>
          <a:p>
            <a:pPr algn="ctr"/>
            <a:endParaRPr lang="ru-RU" sz="3600" b="1" dirty="0">
              <a:solidFill>
                <a:schemeClr val="tx1"/>
              </a:solidFill>
              <a:effectLst>
                <a:outerShdw blurRad="419100" dist="76200" dir="6000000" algn="t" rotWithShape="0">
                  <a:schemeClr val="accent1">
                    <a:lumMod val="75000"/>
                    <a:alpha val="19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419100" dist="76200" dir="6000000" algn="t" rotWithShape="0">
                    <a:schemeClr val="accent1">
                      <a:lumMod val="75000"/>
                      <a:alpha val="19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коллекции костюмов «Авангард»</a:t>
            </a:r>
            <a:br>
              <a:rPr lang="ru-RU" sz="3600" b="1" dirty="0">
                <a:solidFill>
                  <a:schemeClr val="tx1"/>
                </a:solidFill>
                <a:effectLst>
                  <a:outerShdw blurRad="419100" dist="76200" dir="6000000" algn="t" rotWithShape="0">
                    <a:schemeClr val="accent1">
                      <a:lumMod val="75000"/>
                      <a:alpha val="19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>
                  <a:outerShdw blurRad="419100" dist="76200" dir="6000000" algn="t" rotWithShape="0">
                    <a:schemeClr val="accent1">
                      <a:lumMod val="75000"/>
                      <a:alpha val="19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" name="Рисунок 1" descr="лого новый">
            <a:extLst>
              <a:ext uri="{FF2B5EF4-FFF2-40B4-BE49-F238E27FC236}">
                <a16:creationId xmlns:a16="http://schemas.microsoft.com/office/drawing/2014/main" id="{ED4515C8-5F3E-8344-5555-665165424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683568" y="332656"/>
            <a:ext cx="1003300" cy="113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latin typeface="Times New Roman" pitchFamily="18" charset="0"/>
                <a:cs typeface="Times New Roman" pitchFamily="18" charset="0"/>
              </a:rPr>
              <a:t>Упражнение «Орнаментальные трубочки»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B5D7E-0962-81CA-D66A-2427BFCA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2679127"/>
            <a:ext cx="7773074" cy="1499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EDCDF-1D4D-2475-2548-88102DA57278}"/>
              </a:ext>
            </a:extLst>
          </p:cNvPr>
          <p:cNvSpPr txBox="1"/>
          <p:nvPr/>
        </p:nvSpPr>
        <p:spPr>
          <a:xfrm>
            <a:off x="0" y="763732"/>
            <a:ext cx="8715404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Задача </a:t>
            </a:r>
            <a:r>
              <a:rPr lang="ru-RU" sz="1600" dirty="0">
                <a:cs typeface="Times New Roman" panose="02020603050405020304" pitchFamily="18" charset="0"/>
              </a:rPr>
              <a:t>–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цилиндрическую форму орнаментальными ритмами в черно-бело- красном цветовом решении.</a:t>
            </a:r>
          </a:p>
          <a:p>
            <a:pPr marL="342900" algn="just"/>
            <a:endParaRPr lang="ru-RU" sz="8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Характер упражнения.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Учащимся предлагается использовать навыки зарисовок орнаментальных фрагментов, приемов стилизации и ритмических построений орнаментальных мотивов при заполнении картонных цилиндрических форм от упаковок.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8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Материалы: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белые, черные и красные графические материалы,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артонные цилиндры.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Суть упражнения. </a:t>
            </a:r>
            <a:r>
              <a:rPr lang="ru-RU" sz="1600" dirty="0">
                <a:cs typeface="Times New Roman" panose="02020603050405020304" pitchFamily="18" charset="0"/>
              </a:rPr>
              <a:t>Цилиндрическая форма делится на горизонтальные ярусы-дорожки разной ширины и частоты повторов. Опираясь на источник-зарисовку орнаментального фрагмента, с которым учащиеся познакомились в музее, придумывают собственные версии декора малой формы – трубочки. Внимание учащихся акцентируется на изменяющемся характере орнаментальных элементов – от простых до усложненных. При этом необходимо сохранение ритмического строя декора, определяемого самим автором. При выполнении упражнения необходимо учитывать: плотность заполнения формы узорами, паузы между орнаментальными рядами, характер элементов – наивный, фантазийный или символический; цветовые соотношения белого, красного и черного. По завершении упражнения трубочки заполняются по выбору мелкими элементами: звонкими, сухими, тяжелыми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шелестящими. Далее трубочки заклеиваются с обеих сторон.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8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Результат.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учащимися большого количества орнаментальных вариантов            в различных цветовых комбинациях. Получившиеся орнаментальные композиции предназначены для использования в декоре костюмов. В сценическом показе (презентации) коллекции «Авангард» орнаментальные трубочки применяются как игровой, звуковой             и декоративный элемент.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2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443558"/>
            <a:ext cx="4176464" cy="6497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«Орнаментальные трубочки»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8144" y="5437282"/>
            <a:ext cx="2160240" cy="7280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«Супрематизм»</a:t>
            </a:r>
          </a:p>
        </p:txBody>
      </p:sp>
      <p:pic>
        <p:nvPicPr>
          <p:cNvPr id="5" name="Рисунок 4" descr="Суп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7244" y="1470743"/>
            <a:ext cx="3845344" cy="3916513"/>
          </a:xfrm>
          <a:prstGeom prst="rect">
            <a:avLst/>
          </a:prstGeom>
        </p:spPr>
      </p:pic>
      <p:pic>
        <p:nvPicPr>
          <p:cNvPr id="6" name="Рисунок 5" descr="ТР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37" y="1500174"/>
            <a:ext cx="4366263" cy="38576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8826A-9088-2CF6-751B-F34AC739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4291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Упражнения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latin typeface="Times New Roman" pitchFamily="18" charset="0"/>
                <a:cs typeface="Times New Roman" pitchFamily="18" charset="0"/>
              </a:rPr>
              <a:t>Упражнение «Супрематизм»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B5D7E-0962-81CA-D66A-2427BFCA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2679127"/>
            <a:ext cx="7773074" cy="1499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EDCDF-1D4D-2475-2548-88102DA57278}"/>
              </a:ext>
            </a:extLst>
          </p:cNvPr>
          <p:cNvSpPr txBox="1"/>
          <p:nvPr/>
        </p:nvSpPr>
        <p:spPr>
          <a:xfrm>
            <a:off x="0" y="763732"/>
            <a:ext cx="871540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Задача </a:t>
            </a:r>
            <a:r>
              <a:rPr lang="ru-RU" sz="1600" dirty="0"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абстрактные композиции в стиле «супрематизм», используя технику «аппликация».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Характер упражнения.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Основу стиля «супрематизм» составляют: абстракция, беспредметность, геометрия форм и условность цвета. Самыми активными цветами этого стиля являются белый, красный и черный. Сохраняя идеи, заложенные в основу стиля, экспериментируем с цветовыми сочетаниями.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Материалы: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умага (белая, красная, черная), графические инструменты, ножницы, клей и кисточки.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Суть упражнения.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Выбирается цвет фона. Подготавливаются геометрические формы – треугольник, круг, квадрат. Дополнительно отбираются мелкие детали. В соответствии           с цветовыми пропорциями и акцентами образцов супрематизма, создаются собственные абстрактные движения, динамические сопряжения форм и цветовое равновесие.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b="1" dirty="0"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cs typeface="Times New Roman" panose="02020603050405020304" pitchFamily="18" charset="0"/>
              </a:rPr>
              <a:t>           Результат.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учащимися супрематических аппликаций как мотивов росписи ткани для «белых» костюмов коллекции «Авангард». На основе полученных композиций формируется графическая серия абстрактных образов с доминантами красного и черного.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35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Мастерская</a:t>
            </a:r>
          </a:p>
        </p:txBody>
      </p:sp>
      <p:pic>
        <p:nvPicPr>
          <p:cNvPr id="5" name="Содержимое 4" descr="Эс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60706" y="2635909"/>
            <a:ext cx="2622316" cy="3770776"/>
          </a:xfrm>
        </p:spPr>
      </p:pic>
      <p:pic>
        <p:nvPicPr>
          <p:cNvPr id="6" name="Содержимое 5" descr="Эс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9217" y="2649886"/>
            <a:ext cx="2446756" cy="3770777"/>
          </a:xfrm>
        </p:spPr>
      </p:pic>
      <p:pic>
        <p:nvPicPr>
          <p:cNvPr id="7" name="Рисунок 6" descr="Эс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3560" y="2610551"/>
            <a:ext cx="2396417" cy="3770777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35696" y="6381328"/>
            <a:ext cx="5472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скизы костюмов в технике «аппликация»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93220-4304-B1B2-1D2D-D3C0E1635C02}"/>
              </a:ext>
            </a:extLst>
          </p:cNvPr>
          <p:cNvSpPr txBox="1"/>
          <p:nvPr/>
        </p:nvSpPr>
        <p:spPr>
          <a:xfrm>
            <a:off x="-65099" y="476672"/>
            <a:ext cx="87154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Цель работы в мастерской: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учащимися художественно-технологических действий и приемов – крашения, батика, трафаретной печати, принта, гобелена. </a:t>
            </a:r>
          </a:p>
          <a:p>
            <a:pPr marL="342900"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Работа в мастерской состоит из трех этапов.</a:t>
            </a:r>
          </a:p>
          <a:p>
            <a:pPr marL="3429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Вводный этап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обмен идеями, которые учащиеся хотят воплотить               в костюмах.</a:t>
            </a:r>
          </a:p>
          <a:p>
            <a:pPr marL="3429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Основной этап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 с практическим освоением технологий работы с материалами      и последующим их использованием в костюмах.</a:t>
            </a:r>
          </a:p>
          <a:p>
            <a:pPr marL="3429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Завершающий этап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монтаж комплекта костюма.</a:t>
            </a:r>
          </a:p>
          <a:p>
            <a:pPr marL="342900" algn="just"/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178" y="100559"/>
            <a:ext cx="8305070" cy="40466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Крашение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3E0C1-01BA-C019-E64A-0424A8BED648}"/>
              </a:ext>
            </a:extLst>
          </p:cNvPr>
          <p:cNvSpPr txBox="1"/>
          <p:nvPr/>
        </p:nvSpPr>
        <p:spPr>
          <a:xfrm>
            <a:off x="18046" y="503606"/>
            <a:ext cx="8715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Задача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выполнить образцы способом частичного внесения оттенков красного              и черного в белые материалы.</a:t>
            </a:r>
          </a:p>
          <a:p>
            <a:pPr marL="342900" algn="just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          Материалы и инструменты: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марля, хлопок, шелк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, резиновые перчатки, пленка          на стол.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         Технология. </a:t>
            </a:r>
            <a:r>
              <a:rPr lang="ru-RU" sz="16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Кусок ткани частично смочить кистью с водой, далее опустить в раствор    с краской, поочередно – красной и черной. Образец просушить и добавить кистью «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по-сухому</a:t>
            </a:r>
            <a:r>
              <a:rPr lang="ru-RU" sz="16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» красные и черные мазки. Подобным образом можно прокрасить остатки нитей, обрезки смятой бумаги. Все подготовленные детали могут быть использованы для создания костюма.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87CE35-AB56-ED1F-F33B-791EB906453D}"/>
              </a:ext>
            </a:extLst>
          </p:cNvPr>
          <p:cNvSpPr txBox="1">
            <a:spLocks/>
          </p:cNvSpPr>
          <p:nvPr/>
        </p:nvSpPr>
        <p:spPr>
          <a:xfrm>
            <a:off x="395536" y="2565709"/>
            <a:ext cx="8305070" cy="411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Батик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43640-29C2-82BD-EDC7-CB367D8A678D}"/>
              </a:ext>
            </a:extLst>
          </p:cNvPr>
          <p:cNvSpPr txBox="1"/>
          <p:nvPr/>
        </p:nvSpPr>
        <p:spPr>
          <a:xfrm>
            <a:off x="52098" y="2976927"/>
            <a:ext cx="87154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Задача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создать тканевый фрагмент в технике «батик» на основе отработанных             в упражнениях идей.</a:t>
            </a:r>
          </a:p>
          <a:p>
            <a:pPr marL="342900" algn="just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         Материалы и инструменты: </a:t>
            </a:r>
            <a:r>
              <a:rPr lang="ru-RU" sz="16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натуральный шелк, рама (60 х 60 см.), краски для батика, стеклянная трубочка, резервирующий состав, утюг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         Технология. </a:t>
            </a:r>
            <a:r>
              <a:rPr lang="ru-RU" sz="16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Натянуть белую ткань на рамку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х 20 см.). Перевести рисунок на ткань. Используя техники свободной росписи или с резервирующим / восковым контуром, выполнить образец в черно-красно-белом цвете. Снять с рамы и прогладить утюгом.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56F3FCE-BB8C-8A6A-F7B2-7472A8B5CBA2}"/>
              </a:ext>
            </a:extLst>
          </p:cNvPr>
          <p:cNvSpPr txBox="1">
            <a:spLocks/>
          </p:cNvSpPr>
          <p:nvPr/>
        </p:nvSpPr>
        <p:spPr>
          <a:xfrm>
            <a:off x="395536" y="4777066"/>
            <a:ext cx="8354218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2EA4D-A5FA-448F-8C6F-A5CB2DDDE4EE}"/>
              </a:ext>
            </a:extLst>
          </p:cNvPr>
          <p:cNvSpPr txBox="1"/>
          <p:nvPr/>
        </p:nvSpPr>
        <p:spPr>
          <a:xfrm>
            <a:off x="35496" y="5229200"/>
            <a:ext cx="86651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Задача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использовать технику фотопечати на ткани для детали костюма.</a:t>
            </a:r>
          </a:p>
          <a:p>
            <a:pPr marL="342900" algn="just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         Материалы и инструменты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: фотоаппарат, компьютер, принтер, термобумага, ткань, утюг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         Технология. </a:t>
            </a:r>
            <a:r>
              <a:rPr lang="ru-RU" sz="16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Сфотографировать созданные композиции, отпечатки, полученные              с помощью принтера, перевести на термобумагу, затем – на ткань, прижать утюгом и удалить бумажную основу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96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74467" y="5831121"/>
            <a:ext cx="1195066" cy="73171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2160" y="6072206"/>
            <a:ext cx="2846120" cy="471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Батик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909" y="6017932"/>
            <a:ext cx="2453402" cy="471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Гобелен</a:t>
            </a: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938500" y="2758952"/>
            <a:ext cx="2267660" cy="4218334"/>
          </a:xfrm>
          <a:prstGeom prst="rect">
            <a:avLst/>
          </a:prstGeom>
        </p:spPr>
      </p:pic>
      <p:pic>
        <p:nvPicPr>
          <p:cNvPr id="6" name="Рисунок 5" descr="гобел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80948" y="3053340"/>
            <a:ext cx="2251325" cy="3613221"/>
          </a:xfrm>
          <a:prstGeom prst="rect">
            <a:avLst/>
          </a:prstGeom>
        </p:spPr>
      </p:pic>
      <p:pic>
        <p:nvPicPr>
          <p:cNvPr id="8" name="Рисунок 7" descr="1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40" y="3734289"/>
            <a:ext cx="2201627" cy="22709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0A1C1-B9A4-4114-CF31-5921D8C7792C}"/>
              </a:ext>
            </a:extLst>
          </p:cNvPr>
          <p:cNvSpPr txBox="1">
            <a:spLocks/>
          </p:cNvSpPr>
          <p:nvPr/>
        </p:nvSpPr>
        <p:spPr>
          <a:xfrm>
            <a:off x="37497" y="200660"/>
            <a:ext cx="9144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Гобелен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41C7-9D8A-2C20-5790-1E1FE333827A}"/>
              </a:ext>
            </a:extLst>
          </p:cNvPr>
          <p:cNvSpPr txBox="1"/>
          <p:nvPr/>
        </p:nvSpPr>
        <p:spPr>
          <a:xfrm>
            <a:off x="0" y="826532"/>
            <a:ext cx="87154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Задача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создать образец гобеленового фрагмента при соединении нитей                         в соответствии с цветовым замыслом.</a:t>
            </a:r>
          </a:p>
          <a:p>
            <a:pPr marL="342900" algn="just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         Материалы и инструменты: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шерсть, акрил,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хлопок (нити гладкие, толстые, ворсовые), тканевые полоски, шнуры, узкие ленточки, картонка (15 х 20 см.), ножницы, крючок, вышивальная игла, линейка, круглая палочка.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  <a:p>
            <a:pPr marL="3429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Технология.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противоположных сторонах картонки сделать надсечки с промежутком в 5 мм. Натянуть нити основы через надсечки. Выбрать нити разного характера                           в необходимых цветовых пропорциях. Протянуть нити, чередуя четные и нечетные ряды          с помощью крючка, вышивальной иглы и круглой палочки, использовать способы переплетения – столбики, наклонные стежки и узлы. снять образец с картонки.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0E944D5-78DE-8936-6802-982B45E024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Монтаж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C3F2F-E6CF-FD5E-7424-F2989BC2E8EA}"/>
              </a:ext>
            </a:extLst>
          </p:cNvPr>
          <p:cNvSpPr txBox="1"/>
          <p:nvPr/>
        </p:nvSpPr>
        <p:spPr>
          <a:xfrm>
            <a:off x="369116" y="363915"/>
            <a:ext cx="840112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18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 монтажа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поиск и объединение готовых декорированных деталей: выкрашенных тканей, сюжетных батиков, принтов с графическими композициями, картонных деталей с узорами, гобеленовых образцов. В процессе монтажа у каждого учащегося складывается целостное представление о художественном образе костюма с определенной цветовой доминантой и технологической последовательности его сборки.</a:t>
            </a:r>
          </a:p>
          <a:p>
            <a:pPr indent="4318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клей, кисточки, шило, ножницы, ручные иглы, нитки, пластиковые шарниры, акриловые краски.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монтажа костюма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основы костюма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аналогии с народным передником. Предварительная сборка костюма реализуется в парах. Попеременно, на фигурах друг друга, учащиеся определяют положение картонных орнаментированных конструкций, к которым временно, скотчем крепятся детали: крашеный текстиль, батик, принт. Самостоятельно каждым учащимся придумывается несложная техника соединения деталей. Основа костюма выполняется в технике «коллаж», способом наклеивания, шнурования, сшивания. Орнаментальные конструкции фиксируются пластиковыми шарнирами для удобства передвижения в пространстве.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Подбор, изготовление головных уборов.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Каждый учащийся «собирает» свою шапочку самостоятельно, соединяя фабричные заготовки черного, красного, белого фетра                       с выполненными гобеленовыми вставками, сшивая их вручную контрастными нитками.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деталей и декора костюма.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Плетение косичек и шнуров в триединстве белого-красного-черного в качестве дополнительного декора. Плетение искусственных кос из акриловых нитей как выразительного элемента к сценическому образу костюмов «Авангард» (работа выполняется в парах).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Подбор обуви к костюму, декорирование старой обуви.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Нанесение на поверхность обуви графики акриловыми красками.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786050" y="0"/>
            <a:ext cx="3571900" cy="40011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Монтаж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643670" y="6307929"/>
            <a:ext cx="2500330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Комбинезон</a:t>
            </a:r>
          </a:p>
        </p:txBody>
      </p:sp>
      <p:pic>
        <p:nvPicPr>
          <p:cNvPr id="5" name="Рисунок 4" descr="комбенез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670" y="428595"/>
            <a:ext cx="2500330" cy="5870251"/>
          </a:xfrm>
          <a:prstGeom prst="rect">
            <a:avLst/>
          </a:prstGeom>
        </p:spPr>
      </p:pic>
      <p:pic>
        <p:nvPicPr>
          <p:cNvPr id="8" name="Рисунок 7" descr="Обув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6110" y="4864087"/>
            <a:ext cx="2300426" cy="1529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3984" y="639362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Ботинки</a:t>
            </a:r>
          </a:p>
        </p:txBody>
      </p:sp>
      <p:pic>
        <p:nvPicPr>
          <p:cNvPr id="2" name="Рисунок 1" descr="Ш9.jpg">
            <a:extLst>
              <a:ext uri="{FF2B5EF4-FFF2-40B4-BE49-F238E27FC236}">
                <a16:creationId xmlns:a16="http://schemas.microsoft.com/office/drawing/2014/main" id="{3A34893F-16CB-8A73-9E7F-3A337E6FA5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5902" y="434245"/>
            <a:ext cx="2300426" cy="4286180"/>
          </a:xfrm>
          <a:prstGeom prst="rect">
            <a:avLst/>
          </a:prstGeom>
        </p:spPr>
      </p:pic>
      <p:pic>
        <p:nvPicPr>
          <p:cNvPr id="3" name="Рисунок 2" descr="Ш15.jpg">
            <a:extLst>
              <a:ext uri="{FF2B5EF4-FFF2-40B4-BE49-F238E27FC236}">
                <a16:creationId xmlns:a16="http://schemas.microsoft.com/office/drawing/2014/main" id="{249C8184-2FD4-F0A6-11FD-07079209F5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4375"/>
            <a:ext cx="2525254" cy="3429000"/>
          </a:xfrm>
          <a:prstGeom prst="rect">
            <a:avLst/>
          </a:prstGeom>
        </p:spPr>
      </p:pic>
      <p:pic>
        <p:nvPicPr>
          <p:cNvPr id="6" name="Содержимое 9" descr="Ш16.jpg">
            <a:extLst>
              <a:ext uri="{FF2B5EF4-FFF2-40B4-BE49-F238E27FC236}">
                <a16:creationId xmlns:a16="http://schemas.microsoft.com/office/drawing/2014/main" id="{7384E416-3BE3-17FF-0E87-81B844CCD2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-11770" y="4209408"/>
            <a:ext cx="2500330" cy="2759623"/>
          </a:xfrm>
        </p:spPr>
      </p:pic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490483D1-9F58-3FBA-9A19-A704B41FA343}"/>
              </a:ext>
            </a:extLst>
          </p:cNvPr>
          <p:cNvSpPr txBox="1">
            <a:spLocks/>
          </p:cNvSpPr>
          <p:nvPr/>
        </p:nvSpPr>
        <p:spPr>
          <a:xfrm>
            <a:off x="-11770" y="3861048"/>
            <a:ext cx="2679215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Шапки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674646" cy="47667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Оценочные материалы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8FB9F81-B26A-0C94-6968-4A5B093D0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563" y="5733256"/>
            <a:ext cx="6508154" cy="960511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egoe UI" panose="020B0502040204020203" pitchFamily="34" charset="0"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 до 4 баллов – низкий уровень;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egoe UI" panose="020B0502040204020203" pitchFamily="34" charset="0"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5 до 10 баллов – средний уровень;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egoe UI" panose="020B0502040204020203" pitchFamily="34" charset="0"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11 до 18 баллов – высокий уровень.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F2621E0-BD57-5703-18FB-08A172391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06152"/>
              </p:ext>
            </p:extLst>
          </p:nvPr>
        </p:nvGraphicFramePr>
        <p:xfrm>
          <a:off x="698672" y="1080336"/>
          <a:ext cx="7848873" cy="4697327"/>
        </p:xfrm>
        <a:graphic>
          <a:graphicData uri="http://schemas.openxmlformats.org/drawingml/2006/table">
            <a:tbl>
              <a:tblPr firstRow="1" firstCol="1" bandRow="1"/>
              <a:tblGrid>
                <a:gridCol w="432048">
                  <a:extLst>
                    <a:ext uri="{9D8B030D-6E8A-4147-A177-3AD203B41FA5}">
                      <a16:colId xmlns:a16="http://schemas.microsoft.com/office/drawing/2014/main" val="529326783"/>
                    </a:ext>
                  </a:extLst>
                </a:gridCol>
                <a:gridCol w="4432164">
                  <a:extLst>
                    <a:ext uri="{9D8B030D-6E8A-4147-A177-3AD203B41FA5}">
                      <a16:colId xmlns:a16="http://schemas.microsoft.com/office/drawing/2014/main" val="3220727130"/>
                    </a:ext>
                  </a:extLst>
                </a:gridCol>
                <a:gridCol w="995147">
                  <a:extLst>
                    <a:ext uri="{9D8B030D-6E8A-4147-A177-3AD203B41FA5}">
                      <a16:colId xmlns:a16="http://schemas.microsoft.com/office/drawing/2014/main" val="1728154148"/>
                    </a:ext>
                  </a:extLst>
                </a:gridCol>
                <a:gridCol w="995147">
                  <a:extLst>
                    <a:ext uri="{9D8B030D-6E8A-4147-A177-3AD203B41FA5}">
                      <a16:colId xmlns:a16="http://schemas.microsoft.com/office/drawing/2014/main" val="637046921"/>
                    </a:ext>
                  </a:extLst>
                </a:gridCol>
                <a:gridCol w="994367">
                  <a:extLst>
                    <a:ext uri="{9D8B030D-6E8A-4147-A177-3AD203B41FA5}">
                      <a16:colId xmlns:a16="http://schemas.microsoft.com/office/drawing/2014/main" val="447164148"/>
                    </a:ext>
                  </a:extLst>
                </a:gridCol>
              </a:tblGrid>
              <a:tr h="47864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2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освоения изобразительных средств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517824"/>
                  </a:ext>
                </a:extLst>
              </a:tr>
              <a:tr h="478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года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середина года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942722"/>
                  </a:ext>
                </a:extLst>
              </a:tr>
              <a:tr h="478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ориентироваться в разнообразных видах и жанрах изобразительного искусства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717815"/>
                  </a:ext>
                </a:extLst>
              </a:tr>
              <a:tr h="725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различать технику и материалы художественных произведений и понимать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их выразительные особенности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992384"/>
                  </a:ext>
                </a:extLst>
              </a:tr>
              <a:tr h="725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понимание композиционных основ: формат, центр, ритм, статика, динамика, симметрия, асимметрия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884563"/>
                  </a:ext>
                </a:extLst>
              </a:tr>
              <a:tr h="795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Понимание основных средств художественной выразительности: линия, пятно, контраст, теплые / холодные цвета, дополнительные цвета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453329"/>
                  </a:ext>
                </a:extLst>
              </a:tr>
              <a:tr h="478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передавать собственное отношение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изображаемому предмету, образу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390740"/>
                  </a:ext>
                </a:extLst>
              </a:tr>
              <a:tr h="231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творческих конкурсах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722465"/>
                  </a:ext>
                </a:extLst>
              </a:tr>
              <a:tr h="231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036815"/>
                  </a:ext>
                </a:extLst>
              </a:tr>
            </a:tbl>
          </a:graphicData>
        </a:graphic>
      </p:graphicFrame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6EF7777E-6F04-0678-80CB-61D1BFE9CB39}"/>
              </a:ext>
            </a:extLst>
          </p:cNvPr>
          <p:cNvSpPr txBox="1">
            <a:spLocks/>
          </p:cNvSpPr>
          <p:nvPr/>
        </p:nvSpPr>
        <p:spPr>
          <a:xfrm>
            <a:off x="25167" y="404664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8DBF0-1C8E-6037-74BB-DACC28CBC775}"/>
              </a:ext>
            </a:extLst>
          </p:cNvPr>
          <p:cNvSpPr txBox="1"/>
          <p:nvPr/>
        </p:nvSpPr>
        <p:spPr>
          <a:xfrm>
            <a:off x="25167" y="519411"/>
            <a:ext cx="909366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карта учащегося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24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8CA78-9D4A-5CE1-B0D6-5094F721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648072"/>
          </a:xfrm>
        </p:spPr>
        <p:txBody>
          <a:bodyPr>
            <a:noAutofit/>
          </a:bodyPr>
          <a:lstStyle/>
          <a:p>
            <a:r>
              <a:rPr lang="ru-RU" sz="3200" dirty="0"/>
              <a:t>Региональная выставка-конкурс детского творчества «Острова талантов»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6782F0D-1FB6-07FA-389D-170B20BC36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3366771"/>
            <a:ext cx="2433732" cy="336978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4771B7B-4C50-210B-F661-A231090B63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20" y="3336074"/>
            <a:ext cx="3011551" cy="338447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2BF8F7-67EC-881C-E5C3-284D87344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87" y="1013603"/>
            <a:ext cx="2173694" cy="33536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6377A5-7E32-8221-7DE6-B561FA18C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3" y="1032568"/>
            <a:ext cx="1583197" cy="22222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A354BE-132B-BDAA-2EFA-B3B50E62B4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47" y="1013603"/>
            <a:ext cx="1592695" cy="22355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A6EE34-FA59-A85D-9C95-A1BDB4E175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1" y="4630705"/>
            <a:ext cx="1583197" cy="22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3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040F6-3C14-E3B3-937E-26B6934F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в проект «Триада»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06679-8A21-F74E-5535-3A6D8B5D8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832648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интерактивная игровая, проблемного обучения, проектной деятельности, технология развивающего (креативно-ориентированного) обучения, здоровьесберегающая.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Организация художественно-эстетического воспитания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повышения эффективности образовательного процесса и создание условий для развития творческого потенциала учащихся происходит и использованием арт-игр в природно-городском пространстве и в помещении / аудитории.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5671185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«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ный – белый –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ный»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составляют древнейшую цветовую триаду. Глубина           и значимость триады проявляются в символике и мифологии, заложена в этнографических традициях многих народов.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Основной мотив коллекции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яркое, выразительное цветовое трезвучие «красного – белого – черного». Три доминирующих цвета подчиняют композиционные составные части костюма: материал, конструкцию, орнамент, аксессуары и дополнения. Цветовой образ каждого костюма характеризуется трезвучием, один из компонентов которого преобладает над другими.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Разновозрастной состав участников проекта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проявляется в цветовых предпочтениях. Старшие учащиеся обратились к созданию «белых» костюмов на основе супрематизма и конструктивизма. Учащиеся среднего школьного возраста выбрали «красные» костюмы, младшего школьного возраста – «черные».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273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674646" cy="6206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8FB9F81-B26A-0C94-6968-4A5B093D0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8328E-7D6D-F4D2-DC9B-31A702583B1A}"/>
              </a:ext>
            </a:extLst>
          </p:cNvPr>
          <p:cNvSpPr txBox="1"/>
          <p:nvPr/>
        </p:nvSpPr>
        <p:spPr>
          <a:xfrm>
            <a:off x="251520" y="620688"/>
            <a:ext cx="86781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презентации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раскрыть тему «Триада», воплощенную в коллекции, в сценическом движении, показе красных, белых и черных костюмов, выполненных в стиле «Авангард».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презентации включает в себя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Пластический тренинг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свободные или направленные движения, согласованные с цветовой идеей и стилем коллекции. </a:t>
            </a:r>
          </a:p>
          <a:p>
            <a:pPr indent="4318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Репетиции без костюмов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направлены на формирование взаимодействия участников            на сцене, проявления пластичности и выразительности движений.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Репетиции в костюмах под музыку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ориентированы на создание сценического образа триады: красного, белого и черного в гармоническом синтезе костюма с музыкой и пластикой движений.</a:t>
            </a:r>
          </a:p>
          <a:p>
            <a:pPr indent="431800" algn="just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узыкальное сопровождение презентации.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проекте используется музыкальная композиция в жанре кельт-фьюжн (фьюжн – англ.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fusion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«сплав»).  Музыкой подчеркивается «сочетание несочетаемого», объединяющего разные идеи, которые  в итоге воспринимаются        в целостности и гармонии.  Музыка кельт-фьюжн – это соединение элементов кельтского фолка     с музыкой других стилей, использующих сложные инструментальные композиции                         и музыкальные импровизации, смонтированные в единое целое. Такая современная эксклюзивная музыка с темпо-ритмическим и тональным развитием, наслоением звуковых фрагментов ассоциируется с коллажной техникой. Предлагаемая музыка позволяет учащимся встраивать костюмный коллаж в звуковые импровизации, позволяющие легко, свободно, артистично двигаться.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1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674646" cy="62068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Сценарий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8FB9F81-B26A-0C94-6968-4A5B093D0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E880C-EE43-6D14-132C-4DB6D64292F1}"/>
              </a:ext>
            </a:extLst>
          </p:cNvPr>
          <p:cNvSpPr txBox="1"/>
          <p:nvPr/>
        </p:nvSpPr>
        <p:spPr>
          <a:xfrm>
            <a:off x="251520" y="620688"/>
            <a:ext cx="867818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1800"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Пластический рисунок показа коллекции в стиле сценических постановок русского авангардного театра. </a:t>
            </a:r>
          </a:p>
          <a:p>
            <a:pPr indent="431800" algn="just"/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«Черное»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«черного» – побудить зрительский интерес к идее показа коллекции без музыки. Выход малой группы в «черных» костюмах по одному участнику. В руках каждого орнаментальная трубочка, издающая  определенный звуковой ритм. Затем, с появлением музыки, происходит постепенное раскрытие «черного».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показа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строятся в линию, далее треугольным клином вступают в сценическое пространство, в котором рассыпаются как горошины и медленно, вращаясь  вокруг  своей вертикальной оси, в стиле танца кукол – роботов, двигают конструктивными деталями костюмов.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Белое».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«белого» – создание условного сценографического фона, отражающего идею / стиль супрематизма. Участники, не смешиваясь с другими цветовыми образами, выполняют механические движения в разных частях сцены.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«Красное»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Роль «красного»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активизировать цветовую триаду.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астники в «красных» костюма ускоряют темп показа, смешиваясь с участниками в «черных» и «белых» костюмах,  организуют сценическое пространство триады.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Финал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Все участники выстаиваются в линию. Два участника в «белых» костюмах           в центре с помощью конструктивных каркасов образуют символические ворота, через которые участники уходят, предварительно фиксируя четкую графическую позу, демонстрируя зрителю все достоинства авторской работы.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Демонстрируя  коллекцию костюмов «Авангард» на фестивалях, конкурсах, выставках, учащиеся раскрывают зрителю свою версию сценического прочтения стиля «Авангард».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50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Коллекция костюмов «Авангард»</a:t>
            </a:r>
          </a:p>
        </p:txBody>
      </p:sp>
      <p:pic>
        <p:nvPicPr>
          <p:cNvPr id="6" name="Содержимое 5" descr="IMG_1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95528" y="1340736"/>
            <a:ext cx="2976893" cy="4572000"/>
          </a:xfrm>
        </p:spPr>
      </p:pic>
      <p:pic>
        <p:nvPicPr>
          <p:cNvPr id="7" name="Содержимое 6" descr="IMG_09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6985" y="1340768"/>
            <a:ext cx="2936255" cy="4572000"/>
          </a:xfrm>
        </p:spPr>
      </p:pic>
      <p:pic>
        <p:nvPicPr>
          <p:cNvPr id="8" name="Рисунок 7" descr="IMG_9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3461" y="1340736"/>
            <a:ext cx="2915311" cy="4572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607220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БЕЛОЕ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240" y="607220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ЧЕРНОЕ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2198" y="607220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0800" cy="50004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Коллекция костюмов «Авангард»</a:t>
            </a:r>
          </a:p>
        </p:txBody>
      </p:sp>
      <p:pic>
        <p:nvPicPr>
          <p:cNvPr id="5" name="Содержимое 4" descr="IMG_9989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564339"/>
            <a:ext cx="4429156" cy="2952771"/>
          </a:xfrm>
        </p:spPr>
      </p:pic>
      <p:pic>
        <p:nvPicPr>
          <p:cNvPr id="6" name="Содержимое 5" descr="IMG_1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3717032"/>
            <a:ext cx="4429156" cy="295246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56FB4-538A-7E0D-6595-08DE58B5CD1B}"/>
              </a:ext>
            </a:extLst>
          </p:cNvPr>
          <p:cNvSpPr txBox="1"/>
          <p:nvPr/>
        </p:nvSpPr>
        <p:spPr>
          <a:xfrm rot="10800000" flipV="1">
            <a:off x="5094390" y="3858609"/>
            <a:ext cx="3654074" cy="2622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1800" algn="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«…эта коллекция  была отличным опытом для меня, поскольку была возможность почувствовать стиль авангарда, передать его своим «творческим языком». Так, каркас для костюма, который я сделала, во время показа двигался, создавая впечатление движения и ритма всей коллекции».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Варя П., 15 лет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EB6AB-17A4-FEF1-AEA5-C532711B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9" y="216024"/>
            <a:ext cx="9144000" cy="404664"/>
          </a:xfrm>
        </p:spPr>
        <p:txBody>
          <a:bodyPr>
            <a:noAutofit/>
          </a:bodyPr>
          <a:lstStyle/>
          <a:p>
            <a:pPr indent="431800"/>
            <a:br>
              <a:rPr lang="ru-RU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C33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Арт-игры – Музей – Упражнения – Мастерская – Презентация</a:t>
            </a:r>
            <a:r>
              <a:rPr lang="ru-RU" sz="2400" dirty="0">
                <a:solidFill>
                  <a:srgbClr val="CC33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CE957-118B-C102-7A21-2E736DE1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" y="620688"/>
            <a:ext cx="8748464" cy="5832648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Создание 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коллекции «Авангард» 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связано с освоением учащимися компонентов 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«Триада» 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определенной последовательности: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Арт-и</a:t>
            </a:r>
            <a:r>
              <a:rPr lang="ru-RU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гры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использованием трех цветов стимулируют эмоционально-интуитивное освоение учащимися их сочетаний, раскрытие тайн и понимание  особенностей, что подводит                 к созданию художественного образа костюма.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Музейно-выставочное пространство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выступает источником разносторонней информации для знакомства, созерцания, анализа и изучения традиционных артефактов и современных художественных объектов. В рамках проекта «Триада» внимание учащихся обращается                на работы, в которых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красные, белые и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черные цвета преобладают в народной одежде – ткачество, вышивки, набойки, в декоративно-прикладном искусстве и дизайне – цветовые образы предметной среды, в концептуальном искусстве – новые философские идеи                    и технологии.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Упражнения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позволяют учащимся</a:t>
            </a:r>
            <a:r>
              <a:rPr lang="ru-RU" sz="6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проработать выразительность будущего образа костюма, его цветовые акценты, особенности, аксессуары, изучить технические возможности изобразительных средств и материалов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накопленных эмоциональных впечатлений, личностных цветовых предпочтений и практического опыта.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Мастерская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предназначена для освоения учащимися художественно-технологических действий, операций, приемов, необходимых при создании коллекции.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Презентация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подготовку учащихся к демонстрации, созданной ими коллекции костюмов, вариантов ее показа перед разными аудиториями – учащимися, родителями, экспертами.   </a:t>
            </a: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26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F9400-46CD-D1BB-6E59-470E8B0F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Арт-игры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D0032-A787-EB82-7B97-822B0469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836712"/>
            <a:ext cx="8928992" cy="6408712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Цель игры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погрузить учащихся в тему, активизировать восприятие и понимание каждого из цветов и различных цветовых сочетаний, стимулировать проявление воображения, эмоционально-чувственной интуиции, созидательных действий.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В основе арт-игр лежит организация восприятия и действий учащихся при переходе         от цвета, представленного в красках, к цветным материалам, от материалов – к форме и далее – к апробации форм в природном пространстве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проекте используются пять арт-игр: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1. «Белая тайна»;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2. «Нападение черного»;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3. «Красное прекрасное»;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4. «Стихии черного и белого»;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5. «Перевоплощения».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Игры помогают осмыслению цветных материалов, восприятию их в различных сочетаниях, ракурсах, комбинациях.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диалога с учащимися педагог направляет их              к углубленному восприятию цвета, активизирует ассоциативное мышление, «запускает» творческий процесс создания инсталляции. </a:t>
            </a:r>
          </a:p>
        </p:txBody>
      </p:sp>
    </p:spTree>
    <p:extLst>
      <p:ext uri="{BB962C8B-B14F-4D97-AF65-F5344CB8AC3E}">
        <p14:creationId xmlns:p14="http://schemas.microsoft.com/office/powerpoint/2010/main" val="227477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25521-CCDD-0A53-6E5A-D3314138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57606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Арт-игра «Белая тайна»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93460-B627-748F-4A63-FEA4C1C3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8686800" cy="6336704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Задача игры </a:t>
            </a:r>
            <a: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активизировать восприятие, воображение, мышление учащихся через эмоционально-чувственное погружение в белый цвет.</a:t>
            </a:r>
            <a:endParaRPr lang="ru-RU" sz="49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9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Игровая ситуация</a:t>
            </a:r>
            <a:r>
              <a:rPr lang="ru-RU" sz="4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игровой ситуации – инсталляция из светлых / белых бытовых предметов и материалов, покрыта белой мятой бумагой или тканью и остается скрытой от учащихся до определенного момента, учащиеся вовлекаются в раскрытие тайны «белого».</a:t>
            </a:r>
            <a:endParaRPr lang="ru-RU" sz="4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Материалы, используемые в игре:</a:t>
            </a:r>
            <a:r>
              <a:rPr lang="ru-RU" sz="4900" dirty="0">
                <a:solidFill>
                  <a:prstClr val="black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белые аксессуары и текстиль,</a:t>
            </a:r>
            <a:r>
              <a:rPr lang="ru-RU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белая бумага, картон, предметы быта, элементы одежды игроков, пищевые продукты белого цвета – мука, молоко.</a:t>
            </a:r>
            <a:endParaRPr lang="ru-RU" sz="4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Суть и особенности проведения игры</a:t>
            </a:r>
            <a:r>
              <a:rPr lang="ru-RU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Игра начинается с </a:t>
            </a:r>
            <a: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разгадывания природы белых форм через спонтанно возникающие ассоциации в </a:t>
            </a:r>
            <a:r>
              <a:rPr lang="ru-RU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диалоге педагога с учащимися. Фантазия учащихся стимулируется педагогом через активные эмоционально окрашенные действия – вливание молока в сосуд, нанесение точек из муки на лица детей, рассыпание белых камушков и лепестков. Тайна белого цвета раскрывается в рассуждениях и ответах на вопросы. Учащиеся создают инсталляции из белых предметов.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endParaRPr lang="ru-RU" sz="4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Результат игры.</a:t>
            </a:r>
            <a:r>
              <a:rPr lang="ru-RU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группой учащихся инсталляции из белых предметов             и материалов позволяют </a:t>
            </a:r>
            <a: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учащимся сделать неожиданные открытия, проявить </a:t>
            </a:r>
            <a:r>
              <a:rPr lang="ru-RU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свободу восприятия, фантазию, самовыражение. </a:t>
            </a:r>
            <a:endParaRPr lang="ru-RU" sz="4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3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2185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Арт-игра «Белая тайна»</a:t>
            </a:r>
          </a:p>
        </p:txBody>
      </p:sp>
      <p:pic>
        <p:nvPicPr>
          <p:cNvPr id="5" name="Содержимое 4" descr="12 И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07620" y="1420692"/>
            <a:ext cx="3605412" cy="2397215"/>
          </a:xfrm>
        </p:spPr>
      </p:pic>
      <p:pic>
        <p:nvPicPr>
          <p:cNvPr id="6" name="Содержимое 5" descr="Б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7620" y="3801869"/>
            <a:ext cx="3622014" cy="2423253"/>
          </a:xfrm>
        </p:spPr>
      </p:pic>
      <p:pic>
        <p:nvPicPr>
          <p:cNvPr id="10" name="Рисунок 9" descr="Б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55002"/>
            <a:ext cx="4136136" cy="4770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78B71-D429-D1E3-ABE7-2FA11EE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Арт-игра «Нападение черного»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99B61-7A5A-599B-FA2E-2345006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904656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Задача игры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стимулировать восприятие разнообразных проявлений черного цвета.</a:t>
            </a: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endParaRPr lang="ru-RU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Игровая ситуация</a:t>
            </a:r>
            <a:r>
              <a:rPr lang="ru-RU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Игра проводится в двух аудиториях.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Первая аудитория предназначена для знакомства учащихся с черной инсталляцией, собранной из предметов      и материалов, используемых в реальной жизни. Вторая аудитория отведена для изобразительного творчества учащихся, в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которой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стены, пол и стол застилаются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черной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бумагой.</a:t>
            </a: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Материалы и инструменты, используемые в игре: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черные аксессуары и текстиль, черная бумага, картон, предметы быта и игрушки, пищевые продукты черного цвета. черная краска, кисти, палочки, поролоновые губки, стейки, тряпочки.</a:t>
            </a: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endParaRPr lang="ru-RU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Суть и особенности проведения игры.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Игр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 начинается с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бсуждения скрытых возможностей черных оттенков предметов и материалов в представленной инсталляции. Учащиеся выбирают из инсталляции черный предмет, вызывающий у них особый интерес     и чувства, пробуждающий воображение и фантазию. Учащиеся разыгрывают роль                    с предметом, выражая эмоции, связанные с черным цветом на «черном» фоне, в пластике движений и мимике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затем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делятся на три команды и создают инсталляции по темам: «Черная дорога», «Космос», «Ночной зоопарк».</a:t>
            </a: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endParaRPr lang="ru-RU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Результат игры.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тематических инсталляций, обыгрывающих черный цвет      в различных сочетаниях. Формирование изображений, сложившихся из черных мазков            и пятен, в читаемые символы «черной птицы», «черного лося», «черного дерева» для последующих композиций.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953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78B71-D429-D1E3-ABE7-2FA11EE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Арт-игра «Красное прекрасное»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99B61-7A5A-599B-FA2E-2345006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764704"/>
            <a:ext cx="8651304" cy="5976664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Задача игры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восприятие и понимание чувственно-образной природы красного цвета.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Игровая ситуация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Игра проводится в двух аудиториях.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Первая аудитория предназначена для знакомства учащихся с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красной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инсталляцией, собранной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 предметов     и материалов, используемых в реальной жизни. Вторая аудитория отведена для изобразительного творчества учащихся, в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которой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стены, пол и стол застилаются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красной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бумагой.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Материалы и инструменты, используемые в игре: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красные аксессуары и текстиль, красная бумага картон, предметы быта и игрушки, пищевые продукты красного цвета, формочки с различными оттенками красной краски, кисти, палочки, поролоновые губки, стейки, тряпочки.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endParaRPr lang="ru-RU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  <a:tabLst>
                <a:tab pos="5581015" algn="l"/>
              </a:tabLst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Суть и особенности проведения игры.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Разматывая клубок красной нити, учащиеся называют свое имя, передавая клубок по кругу, отвечают на вопрос: «Что бывает красным      в природе?». Педагог демонстрирует учащимся красные знаки на белом фоне: круг, квадрат, треугольник, звезда, крест, сердце.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чащиеся знакомятся с яркой инсталляцией из предметов и материалов, окрашенных разнообразием красных оттенков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оздают инсталляции             по темам: «Красная гора», «Красная река», «Красный угол», «Красная планета».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Результат игры.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инсталляций из предметов, формы и фактуры которых объединены оттенками красного цвета в соответствии с предложенными тематическими идеями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и развитие образных и смысловых представлений о широком спектре проявлений красного.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36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4546</Words>
  <Application>Microsoft Office PowerPoint</Application>
  <PresentationFormat>Экран (4:3)</PresentationFormat>
  <Paragraphs>327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Segoe UI</vt:lpstr>
      <vt:lpstr>Times New Roman</vt:lpstr>
      <vt:lpstr>Тема Office</vt:lpstr>
      <vt:lpstr>Государственное бюджетное учреждение дополнительного образования  Центр творческого развития и гуманитарного образования «На Васильевском» Василеостровского района Санкт-Петербурга</vt:lpstr>
      <vt:lpstr>Презентация PowerPoint</vt:lpstr>
      <vt:lpstr>Введение в проект «Триада»</vt:lpstr>
      <vt:lpstr> Арт-игры – Музей – Упражнения – Мастерская – Презентация  </vt:lpstr>
      <vt:lpstr>Арт-игры</vt:lpstr>
      <vt:lpstr>Арт-игра «Белая тайна»</vt:lpstr>
      <vt:lpstr>Арт-игра «Белая тайна»</vt:lpstr>
      <vt:lpstr>Арт-игра «Нападение черного» </vt:lpstr>
      <vt:lpstr>Арт-игра «Красное прекрасное» </vt:lpstr>
      <vt:lpstr>Арт-игра «Красное прекрасное»</vt:lpstr>
      <vt:lpstr>Арт-игра «Стихии черного и белого» </vt:lpstr>
      <vt:lpstr>Арт-игра «Преобразования» </vt:lpstr>
      <vt:lpstr>Музей</vt:lpstr>
      <vt:lpstr>Упражнения</vt:lpstr>
      <vt:lpstr>Упражнение «Прятки»</vt:lpstr>
      <vt:lpstr>Упражнение «Свет в сумерках»</vt:lpstr>
      <vt:lpstr>Упражнение «День и ночь»</vt:lpstr>
      <vt:lpstr>Упражнения</vt:lpstr>
      <vt:lpstr>Упражнение «Пейзаж на красном»</vt:lpstr>
      <vt:lpstr>Упражнение «Орнаментальные трубочки»</vt:lpstr>
      <vt:lpstr>Упражнения</vt:lpstr>
      <vt:lpstr>Упражнение «Супрематизм»</vt:lpstr>
      <vt:lpstr>Мастерская</vt:lpstr>
      <vt:lpstr>Крашение</vt:lpstr>
      <vt:lpstr>Принт</vt:lpstr>
      <vt:lpstr>Презентация PowerPoint</vt:lpstr>
      <vt:lpstr>Монтаж</vt:lpstr>
      <vt:lpstr>Оценочные материалы</vt:lpstr>
      <vt:lpstr>Региональная выставка-конкурс детского творчества «Острова талантов»</vt:lpstr>
      <vt:lpstr>Презентация</vt:lpstr>
      <vt:lpstr>Сценарий</vt:lpstr>
      <vt:lpstr>Коллекция костюмов «Авангард»</vt:lpstr>
      <vt:lpstr>Коллекция костюмов «Авангард»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П</dc:creator>
  <cp:lastModifiedBy>Директор</cp:lastModifiedBy>
  <cp:revision>96</cp:revision>
  <dcterms:created xsi:type="dcterms:W3CDTF">2019-03-06T11:51:35Z</dcterms:created>
  <dcterms:modified xsi:type="dcterms:W3CDTF">2023-03-28T13:31:33Z</dcterms:modified>
</cp:coreProperties>
</file>